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1" r:id="rId5"/>
    <p:sldId id="517" r:id="rId6"/>
    <p:sldId id="505" r:id="rId7"/>
    <p:sldId id="528" r:id="rId8"/>
    <p:sldId id="524" r:id="rId9"/>
    <p:sldId id="525" r:id="rId10"/>
    <p:sldId id="526" r:id="rId11"/>
    <p:sldId id="527" r:id="rId12"/>
    <p:sldId id="523" r:id="rId13"/>
    <p:sldId id="494" r:id="rId14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48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2748" autoAdjust="0"/>
  </p:normalViewPr>
  <p:slideViewPr>
    <p:cSldViewPr snapToObjects="1" showGuides="1">
      <p:cViewPr varScale="1">
        <p:scale>
          <a:sx n="58" d="100"/>
          <a:sy n="58" d="100"/>
        </p:scale>
        <p:origin x="138" y="402"/>
      </p:cViewPr>
      <p:guideLst>
        <p:guide orient="horz" pos="844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Probert" userId="7bdcfa37-1853-4b73-9092-41dd456b7950" providerId="ADAL" clId="{C6A39BAE-5397-4CDE-B57C-5A275E20DD7C}"/>
    <pc:docChg chg="modSld">
      <pc:chgData name="Dean Probert" userId="7bdcfa37-1853-4b73-9092-41dd456b7950" providerId="ADAL" clId="{C6A39BAE-5397-4CDE-B57C-5A275E20DD7C}" dt="2022-06-15T08:26:04.775" v="34" actId="6549"/>
      <pc:docMkLst>
        <pc:docMk/>
      </pc:docMkLst>
      <pc:sldChg chg="modSp mod">
        <pc:chgData name="Dean Probert" userId="7bdcfa37-1853-4b73-9092-41dd456b7950" providerId="ADAL" clId="{C6A39BAE-5397-4CDE-B57C-5A275E20DD7C}" dt="2022-06-15T08:26:04.775" v="34" actId="6549"/>
        <pc:sldMkLst>
          <pc:docMk/>
          <pc:sldMk cId="3390837962" sldId="341"/>
        </pc:sldMkLst>
        <pc:spChg chg="mod">
          <ac:chgData name="Dean Probert" userId="7bdcfa37-1853-4b73-9092-41dd456b7950" providerId="ADAL" clId="{C6A39BAE-5397-4CDE-B57C-5A275E20DD7C}" dt="2022-06-15T08:26:04.775" v="34" actId="6549"/>
          <ac:spMkLst>
            <pc:docMk/>
            <pc:sldMk cId="3390837962" sldId="341"/>
            <ac:spMk id="1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This training has been designed to give you an awareness</a:t>
            </a:r>
            <a:r>
              <a:rPr lang="en-AU" baseline="0"/>
              <a:t> overview of Asbestos given that there will be potential asbestos removal works being undertaken in work area. </a:t>
            </a:r>
          </a:p>
          <a:p>
            <a:endParaRPr lang="en-AU" baseline="0"/>
          </a:p>
          <a:p>
            <a:r>
              <a:rPr lang="en-AU" baseline="0"/>
              <a:t>This awareness session will cover: </a:t>
            </a:r>
          </a:p>
          <a:p>
            <a:endParaRPr lang="en-AU" baseline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What asbestos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Asbestos Type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Curtin University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What a survey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Asbestos Removal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Where you can access further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aseline="0"/>
              <a:t>A questions session at the end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6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Asbestosis </a:t>
            </a:r>
          </a:p>
          <a:p>
            <a:r>
              <a:rPr lang="en-AU"/>
              <a:t>Progressive scarring of lung tissue: onset 5 -15 years. </a:t>
            </a:r>
          </a:p>
          <a:p>
            <a:endParaRPr lang="en-AU"/>
          </a:p>
          <a:p>
            <a:r>
              <a:rPr lang="en-AU"/>
              <a:t>Lung cancer </a:t>
            </a:r>
          </a:p>
          <a:p>
            <a:r>
              <a:rPr lang="en-AU"/>
              <a:t>Cancer of bronchial lining or lung: onset 20 years. </a:t>
            </a:r>
          </a:p>
          <a:p>
            <a:endParaRPr lang="en-AU"/>
          </a:p>
          <a:p>
            <a:r>
              <a:rPr lang="en-AU"/>
              <a:t>Mesothelioma </a:t>
            </a:r>
          </a:p>
          <a:p>
            <a:r>
              <a:rPr lang="en-AU"/>
              <a:t>Large bulky tumours that can fill the chest cavity: </a:t>
            </a:r>
            <a:br>
              <a:rPr lang="en-AU"/>
            </a:br>
            <a:r>
              <a:rPr lang="en-AU"/>
              <a:t>onset 20-50 years. </a:t>
            </a:r>
          </a:p>
          <a:p>
            <a:endParaRPr lang="en-AU"/>
          </a:p>
          <a:p>
            <a:r>
              <a:rPr lang="en-AU"/>
              <a:t>Pleural plaques </a:t>
            </a:r>
          </a:p>
          <a:p>
            <a:r>
              <a:rPr lang="en-AU"/>
              <a:t>Patches of thickening pleural membrane. No significant disability but indicates exposure to asbestos.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3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Requirements</a:t>
            </a:r>
            <a:r>
              <a:rPr lang="en-AU" baseline="0"/>
              <a:t> of Surveys</a:t>
            </a:r>
          </a:p>
          <a:p>
            <a:endParaRPr lang="en-AU" baseline="0"/>
          </a:p>
          <a:p>
            <a:r>
              <a:rPr lang="en-AU" baseline="0"/>
              <a:t>- Generally for a survey you wont see the people conducting the survey wearing any PPE unless they take a sample in which additional controls are in place such as sealing the potential ACM product and then manually cutting a section off and resealing the product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7444" lvl="1" indent="0" algn="just">
              <a:lnSpc>
                <a:spcPct val="110000"/>
              </a:lnSpc>
              <a:buClr>
                <a:schemeClr val="accent2"/>
              </a:buClr>
              <a:buFont typeface="Arial"/>
              <a:buNone/>
            </a:pPr>
            <a:r>
              <a:rPr lang="en-US" sz="3200"/>
              <a:t>Specific location barricading requirements</a:t>
            </a:r>
          </a:p>
          <a:p>
            <a:pPr marL="1087444" lvl="1" indent="0" algn="just">
              <a:lnSpc>
                <a:spcPct val="110000"/>
              </a:lnSpc>
              <a:buClr>
                <a:schemeClr val="accent2"/>
              </a:buClr>
              <a:buFont typeface="Arial"/>
              <a:buNone/>
            </a:pPr>
            <a:r>
              <a:rPr lang="en-US" sz="3200"/>
              <a:t>PPE requirements</a:t>
            </a:r>
          </a:p>
          <a:p>
            <a:pPr marL="1087444" lvl="1" indent="0" algn="just">
              <a:lnSpc>
                <a:spcPct val="110000"/>
              </a:lnSpc>
              <a:buClr>
                <a:schemeClr val="accent2"/>
              </a:buClr>
              <a:buFont typeface="Arial"/>
              <a:buNone/>
            </a:pPr>
            <a:r>
              <a:rPr lang="en-US" sz="3200"/>
              <a:t>Decontamination process after removal</a:t>
            </a:r>
          </a:p>
          <a:p>
            <a:pPr marL="1087444" lvl="1" indent="0" algn="just">
              <a:lnSpc>
                <a:spcPct val="110000"/>
              </a:lnSpc>
              <a:buClr>
                <a:schemeClr val="accent2"/>
              </a:buClr>
              <a:buFont typeface="Arial"/>
              <a:buNone/>
            </a:pPr>
            <a:r>
              <a:rPr lang="en-US" sz="3200"/>
              <a:t>All areas are to be notified of any works being undertaken</a:t>
            </a:r>
          </a:p>
          <a:p>
            <a:pPr marL="1087444" lvl="1" indent="0" algn="just">
              <a:lnSpc>
                <a:spcPct val="110000"/>
              </a:lnSpc>
              <a:buClr>
                <a:schemeClr val="accent2"/>
              </a:buClr>
              <a:buFont typeface="Arial"/>
              <a:buNone/>
            </a:pPr>
            <a:r>
              <a:rPr lang="en-US" sz="3200"/>
              <a:t>Safe Work Method Statement (SWMS)</a:t>
            </a:r>
            <a:endParaRPr lang="en-US" sz="530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7CB07-0039-4545-92EA-48E12138E5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7175" cy="137160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798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915987" y="3200400"/>
            <a:ext cx="22250402" cy="9525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or drag chart or graph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19145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316152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12193587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17071022" y="4038600"/>
            <a:ext cx="4267756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576930" y="312197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130030" y="3132309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906580" y="3142498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576930" y="794241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353480" y="794241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130030" y="79218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6906580" y="7921887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353480" y="3121973"/>
            <a:ext cx="4635425" cy="463058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6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  <p:bldP spid="29" grpId="0"/>
      <p:bldP spid="30" grpId="0"/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1736389" cy="13716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3588" cy="13716000"/>
          </a:xfrm>
        </p:spPr>
        <p:txBody>
          <a:bodyPr rIns="108000" anchor="ctr" anchorCtr="0"/>
          <a:lstStyle>
            <a:lvl1pPr>
              <a:defRPr sz="2800" baseline="0"/>
            </a:lvl1pPr>
          </a:lstStyle>
          <a:p>
            <a:r>
              <a:rPr lang="en-US"/>
              <a:t>Drag picture or click icon to place</a:t>
            </a:r>
          </a:p>
        </p:txBody>
      </p:sp>
    </p:spTree>
    <p:extLst>
      <p:ext uri="{BB962C8B-B14F-4D97-AF65-F5344CB8AC3E}">
        <p14:creationId xmlns:p14="http://schemas.microsoft.com/office/powerpoint/2010/main" val="2030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7"/>
            <a:ext cx="21948459" cy="2286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3"/>
            <a:ext cx="21948459" cy="9051925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32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32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4" y="12712701"/>
            <a:ext cx="5690341" cy="730251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3200" b="0" i="0">
                <a:solidFill>
                  <a:schemeClr val="tx1">
                    <a:tint val="7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fld id="{9DF686B8-C880-FF40-96DC-14FF2413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1" r:id="rId3"/>
    <p:sldLayoutId id="2147483730" r:id="rId4"/>
    <p:sldLayoutId id="2147483662" r:id="rId5"/>
    <p:sldLayoutId id="2147483669" r:id="rId6"/>
    <p:sldLayoutId id="2147483679" r:id="rId7"/>
    <p:sldLayoutId id="2147483729" r:id="rId8"/>
    <p:sldLayoutId id="214748373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hf hdr="0" ftr="0" dt="0"/>
  <p:txStyles>
    <p:titleStyle>
      <a:lvl1pPr algn="ctr" defTabSz="1219261" rtl="0" eaLnBrk="1" latinLnBrk="0" hangingPunct="1">
        <a:spcBef>
          <a:spcPct val="0"/>
        </a:spcBef>
        <a:buNone/>
        <a:defRPr sz="8800" b="0" i="0" kern="1200">
          <a:solidFill>
            <a:schemeClr val="bg2"/>
          </a:solidFill>
          <a:latin typeface="+mj-lt"/>
          <a:ea typeface="+mj-ea"/>
          <a:cs typeface="Calibri Regular" charset="0"/>
        </a:defRPr>
      </a:lvl1pPr>
    </p:titleStyle>
    <p:bodyStyle>
      <a:lvl1pPr marL="0" indent="0" algn="l" defTabSz="1219261" rtl="0" eaLnBrk="1" latinLnBrk="0" hangingPunct="1">
        <a:spcBef>
          <a:spcPct val="20000"/>
        </a:spcBef>
        <a:buFont typeface="Arial"/>
        <a:buNone/>
        <a:defRPr sz="48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1pPr>
      <a:lvl2pPr marL="1219261" indent="0" algn="l" defTabSz="1219261" rtl="0" eaLnBrk="1" latinLnBrk="0" hangingPunct="1">
        <a:spcBef>
          <a:spcPct val="20000"/>
        </a:spcBef>
        <a:buFont typeface="Arial"/>
        <a:buNone/>
        <a:defRPr sz="48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2pPr>
      <a:lvl3pPr marL="2438522" indent="0" algn="l" defTabSz="1219261" rtl="0" eaLnBrk="1" latinLnBrk="0" hangingPunct="1">
        <a:spcBef>
          <a:spcPct val="20000"/>
        </a:spcBef>
        <a:buFont typeface="Arial"/>
        <a:buNone/>
        <a:defRPr sz="43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3pPr>
      <a:lvl4pPr marL="3657783" indent="0" algn="l" defTabSz="1219261" rtl="0" eaLnBrk="1" latinLnBrk="0" hangingPunct="1">
        <a:spcBef>
          <a:spcPct val="20000"/>
        </a:spcBef>
        <a:buFont typeface="Arial"/>
        <a:buNone/>
        <a:defRPr sz="37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4pPr>
      <a:lvl5pPr marL="4877044" indent="0" algn="l" defTabSz="1219261" rtl="0" eaLnBrk="1" latinLnBrk="0" hangingPunct="1">
        <a:spcBef>
          <a:spcPct val="20000"/>
        </a:spcBef>
        <a:buFont typeface="Arial"/>
        <a:buNone/>
        <a:defRPr sz="37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5pPr>
      <a:lvl6pPr marL="6705935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5196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457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718" indent="-609630" algn="l" defTabSz="1219261" rtl="0" eaLnBrk="1" latinLnBrk="0" hangingPunct="1">
        <a:spcBef>
          <a:spcPct val="20000"/>
        </a:spcBef>
        <a:buFont typeface="Arial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61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522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783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044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305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566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827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088" algn="l" defTabSz="1219261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ndsafety.curtin.edu.au/Asbestos_Management_Plan_V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hyperlink" Target="https://properties.curtin.edu.au/working-with-us/permits/asbestos.cf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ndsafety.curtin.edu.au/hazardous-materials/asbestos.cfm" TargetMode="External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mmerce.wa.gov.au/publications/asbestos-removalists-presentation" TargetMode="External"/><Relationship Id="rId5" Type="http://schemas.openxmlformats.org/officeDocument/2006/relationships/hyperlink" Target="https://www.commerce.wa.gov.au/sites/default/files/atoms/files/managementcontrolofasbestosinthewor.pdf" TargetMode="External"/><Relationship Id="rId4" Type="http://schemas.openxmlformats.org/officeDocument/2006/relationships/hyperlink" Target="https://www.commerce.wa.gov.au/sites/default/files/atoms/files/saferemoval_ofasbestos2ndeditionno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7175" cy="137156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2498" y="0"/>
            <a:ext cx="24452169" cy="13750206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/>
          <p:nvPr/>
        </p:nvSpPr>
        <p:spPr>
          <a:xfrm>
            <a:off x="887051" y="4910779"/>
            <a:ext cx="22675769" cy="257950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720000" tIns="180000" rIns="720000" bIns="180000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14400">
                <a:solidFill>
                  <a:schemeClr val="bg1"/>
                </a:solidFill>
                <a:latin typeface="+mj-lt"/>
                <a:cs typeface="Calibri Regular" charset="0"/>
              </a:rPr>
              <a:t>Asbestos Awareness Session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4451405" y="8060213"/>
            <a:ext cx="15574077" cy="1450602"/>
          </a:xfrm>
          <a:prstGeom prst="rect">
            <a:avLst/>
          </a:prstGeom>
        </p:spPr>
        <p:txBody>
          <a:bodyPr vert="horz" lIns="243852" tIns="121926" rIns="243852" bIns="121926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Health and Safety </a:t>
            </a:r>
          </a:p>
          <a:p>
            <a:pPr algn="ctr">
              <a:lnSpc>
                <a:spcPct val="80000"/>
              </a:lnSpc>
            </a:pPr>
            <a:r>
              <a:rPr lang="en-US" sz="4300" dirty="0">
                <a:solidFill>
                  <a:schemeClr val="bg1"/>
                </a:solidFill>
                <a:latin typeface="+mn-lt"/>
                <a:cs typeface="Calibri Regular" charset="0"/>
              </a:rPr>
              <a:t>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787" y="11931620"/>
            <a:ext cx="22918048" cy="938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5720" rtlCol="0" anchor="ctr"/>
          <a:lstStyle/>
          <a:p>
            <a:pPr algn="ctr"/>
            <a:r>
              <a:rPr lang="en-US" sz="3600">
                <a:cs typeface="Calibri Regular" charset="0"/>
              </a:rPr>
              <a:t>A global university 						Western Australia  | Dubai  |  Malaysia  |  Mauritius |  Singapore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9588" y="712163"/>
            <a:ext cx="5468248" cy="9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34206"/>
            <a:ext cx="24411391" cy="13750206"/>
          </a:xfrm>
          <a:prstGeom prst="rect">
            <a:avLst/>
          </a:prstGeom>
          <a:solidFill>
            <a:srgbClr val="1E3453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/>
          <p:cNvSpPr txBox="1"/>
          <p:nvPr/>
        </p:nvSpPr>
        <p:spPr>
          <a:xfrm>
            <a:off x="4451405" y="8534400"/>
            <a:ext cx="15574077" cy="1105808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00">
                <a:solidFill>
                  <a:schemeClr val="bg1"/>
                </a:solidFill>
                <a:latin typeface="+mn-lt"/>
                <a:cs typeface="Calibri Regular" charset="0"/>
              </a:rPr>
              <a:t>Make tomorrow better.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58591" y="-208721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7522875" y="5551143"/>
            <a:ext cx="9404124" cy="257950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720000" tIns="180000" rIns="720000" bIns="180000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US" sz="14400">
                <a:solidFill>
                  <a:schemeClr val="bg1"/>
                </a:solidFill>
                <a:latin typeface="+mj-lt"/>
                <a:cs typeface="Calibri Regular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30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912" y="2937905"/>
            <a:ext cx="20655938" cy="8667000"/>
          </a:xfrm>
        </p:spPr>
        <p:txBody>
          <a:bodyPr numCol="1" spcCol="1080000">
            <a:spAutoFit/>
          </a:bodyPr>
          <a:lstStyle/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What is Asbestos? 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Asbestos Type – Friable vs Bonded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Curtin University Requirements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What is a Survey?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Asbestos Removal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Further Information</a:t>
            </a:r>
          </a:p>
          <a:p>
            <a:pPr marL="571500" indent="-571500" algn="just">
              <a:lnSpc>
                <a:spcPct val="2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Questions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95" y="2971800"/>
            <a:ext cx="20655938" cy="9558541"/>
          </a:xfrm>
        </p:spPr>
        <p:txBody>
          <a:bodyPr numCol="1" spcCol="108000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/>
              <a:t>A naturally occurring mineral which is formed like a rock but made up of tiny fibres.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/>
              <a:t>The strong fibres, 50 to 200 times thinner than human hair, can become airborne, is invisible to the naked eye and may be inhaled into our lungs.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r>
              <a:rPr lang="en-US"/>
              <a:t>		</a:t>
            </a:r>
            <a:r>
              <a:rPr lang="en-US" b="1" i="1"/>
              <a:t>          Crocidolite (Blue Asbestos)	           Amosite (Brown Asbestos)	          Chrysotile (White Asbestos)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What is Asbestos?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693" y="5669138"/>
            <a:ext cx="14580295" cy="62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95" y="2971800"/>
            <a:ext cx="20655938" cy="9400043"/>
          </a:xfrm>
        </p:spPr>
        <p:txBody>
          <a:bodyPr numCol="1" spcCol="108000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/>
              <a:t>These fibres pose a significant health hazard to people exposed to them and have the potential to cause: 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 sz="3200"/>
          </a:p>
          <a:p>
            <a:pPr marL="1544643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</a:rPr>
              <a:t>Asbestosis</a:t>
            </a:r>
          </a:p>
          <a:p>
            <a:pPr marL="1544643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</a:rPr>
              <a:t>Mesothelioma </a:t>
            </a:r>
          </a:p>
          <a:p>
            <a:pPr marL="1544643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</a:rPr>
              <a:t>Lung cancer</a:t>
            </a:r>
          </a:p>
          <a:p>
            <a:pPr marL="1544643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2"/>
                </a:solidFill>
              </a:rPr>
              <a:t>Pleural Plaques</a:t>
            </a:r>
          </a:p>
          <a:p>
            <a:pPr marL="1087443" lvl="2" algn="just">
              <a:lnSpc>
                <a:spcPct val="110000"/>
              </a:lnSpc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marL="1087443" lvl="2" algn="just">
              <a:lnSpc>
                <a:spcPct val="110000"/>
              </a:lnSpc>
              <a:buClr>
                <a:schemeClr val="accent2"/>
              </a:buClr>
            </a:pPr>
            <a:endParaRPr lang="en-US" sz="2400">
              <a:solidFill>
                <a:schemeClr val="tx2"/>
              </a:solidFill>
            </a:endParaRPr>
          </a:p>
          <a:p>
            <a:pPr marL="1087443" lvl="2" algn="just">
              <a:lnSpc>
                <a:spcPct val="110000"/>
              </a:lnSpc>
              <a:buClr>
                <a:schemeClr val="accent2"/>
              </a:buClr>
            </a:pPr>
            <a:r>
              <a:rPr lang="en-US" sz="2400">
                <a:solidFill>
                  <a:schemeClr val="tx2"/>
                </a:solidFill>
              </a:rPr>
              <a:t>					</a:t>
            </a:r>
            <a:r>
              <a:rPr lang="en-US" sz="2400" b="1" i="1">
                <a:solidFill>
                  <a:schemeClr val="tx2"/>
                </a:solidFill>
              </a:rPr>
              <a:t>                Normal Lung		       Asbestosis		          Mesothelioma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AU" sz="3200" b="1" i="1"/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Asbestos cement products were commonly manufactured in WA from 1921 to 1987.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AU"/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The manufacture, importation and installation of products containing asbestos was being phased out during the 1980s and was not used in building materials by the end of that decade.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AU"/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In December 2003 it was banned entirely - it can no longer be used, recycled or imported.</a:t>
            </a:r>
            <a:endParaRPr lang="en-US" sz="2900"/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What is Asbestos?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87" y="4004663"/>
            <a:ext cx="3733800" cy="371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387" y="4057043"/>
            <a:ext cx="3581400" cy="366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2795" y="4004212"/>
            <a:ext cx="3733800" cy="37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8" y="3147256"/>
            <a:ext cx="13877620" cy="9070858"/>
          </a:xfrm>
        </p:spPr>
        <p:txBody>
          <a:bodyPr wrap="square" numCol="1" spcCol="1080000">
            <a:spAutoFit/>
          </a:bodyPr>
          <a:lstStyle/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Materials which contain asbestos are commonly found in areas likely to experience intense heat, friction, or excessive moisture that would cause other products to deteriorate.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AU" sz="3200"/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Asbestos containing materials (ACM) are divided into two types: </a:t>
            </a:r>
          </a:p>
          <a:p>
            <a:pPr marL="457200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sz="3200"/>
          </a:p>
          <a:p>
            <a:pPr marL="1544644" lvl="1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Friable ACM</a:t>
            </a:r>
          </a:p>
          <a:p>
            <a:pPr marL="2632087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Friable asbestos containing materials are able to be crushed, crumbled, pulverised or reduced to powder by applying hand pressure.</a:t>
            </a:r>
          </a:p>
          <a:p>
            <a:pPr lvl="2" algn="just">
              <a:lnSpc>
                <a:spcPct val="110000"/>
              </a:lnSpc>
              <a:buClr>
                <a:schemeClr val="accent2"/>
              </a:buClr>
            </a:pPr>
            <a:endParaRPr lang="en-AU" sz="3200"/>
          </a:p>
          <a:p>
            <a:pPr marL="1544644" lvl="1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Non-friable (bonded) ACM</a:t>
            </a:r>
          </a:p>
          <a:p>
            <a:pPr marL="2632087" lvl="2" indent="-457200" algn="just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3200"/>
              <a:t>Non-friable or bonded ACM are materials that have been made from asbestos fibres and a bonding compound (e.g. cement or a resin binder). </a:t>
            </a:r>
            <a:endParaRPr lang="en-AU" sz="3600">
              <a:effectLst/>
            </a:endParaRPr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Asbestos Type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5379" y="2552769"/>
            <a:ext cx="4660330" cy="4307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5379" y="7747030"/>
            <a:ext cx="4630669" cy="4243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20982" y="691750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tx2"/>
                </a:solidFill>
              </a:rPr>
              <a:t>Friable ACM</a:t>
            </a:r>
            <a:endParaRPr lang="en-AU" sz="2400"/>
          </a:p>
        </p:txBody>
      </p:sp>
      <p:sp>
        <p:nvSpPr>
          <p:cNvPr id="10" name="TextBox 9"/>
          <p:cNvSpPr txBox="1"/>
          <p:nvPr/>
        </p:nvSpPr>
        <p:spPr>
          <a:xfrm>
            <a:off x="18070866" y="12075866"/>
            <a:ext cx="4310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tx2"/>
                </a:solidFill>
              </a:rPr>
              <a:t>Non-Friable or Bonded ACM</a:t>
            </a: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247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0987" y="2848581"/>
            <a:ext cx="13026716" cy="9509770"/>
          </a:xfrm>
        </p:spPr>
        <p:txBody>
          <a:bodyPr wrap="square" numCol="1" spcCol="1080000">
            <a:spAutoFit/>
          </a:bodyPr>
          <a:lstStyle/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Responsible for </a:t>
            </a:r>
            <a:r>
              <a:rPr lang="en-AU" sz="3200"/>
              <a:t>managing the risks of ACM exposure </a:t>
            </a:r>
            <a:r>
              <a:rPr lang="en-US" sz="3200"/>
              <a:t>on all University owned locations, in compliance with legislative requirements and the Curtin University Asbestos Management Plan (AMP)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 sz="3200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Curtin University's main requirements for managing the risks of ACM exposure in the workplace are too: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develop, implement and maintain an AMP;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identify and label all ACM in the workplace, as far as practicable;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develop and maintain a register of the identified or presumed ACM, including details on their locations, accessibility, condition, risk assessments and control measures;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introduce control measures to prevent, as far as practicable, the generation of airborne asbestos fibres and exposure to airborne asbestos fibres.; and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ensure control measures are implemented as soon as possible and are maintained as long as the ACM remain in the workplace.</a:t>
            </a:r>
            <a:endParaRPr lang="en-US" sz="3200"/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Curtin University Requirements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388" y="3174293"/>
            <a:ext cx="9544599" cy="89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7" y="3387089"/>
            <a:ext cx="21650020" cy="7912619"/>
          </a:xfrm>
        </p:spPr>
        <p:txBody>
          <a:bodyPr wrap="square" numCol="1" spcCol="1080000">
            <a:spAutoFit/>
          </a:bodyPr>
          <a:lstStyle/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An asbestos survey is an inspection which is undertaken to help you identify the following: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If asbestos is present 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The condition and type of asbestos</a:t>
            </a:r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How to manage the risk of the present asbestos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Survey Types </a:t>
            </a:r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/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Type 2 | Management Survey</a:t>
            </a:r>
          </a:p>
          <a:p>
            <a:pPr lvl="2" algn="just">
              <a:lnSpc>
                <a:spcPct val="110000"/>
              </a:lnSpc>
              <a:buClr>
                <a:schemeClr val="accent2"/>
              </a:buClr>
            </a:pPr>
            <a:r>
              <a:rPr lang="en-US" sz="3200"/>
              <a:t>Visual inspection and may undertake sampling to confirm asbestos is present or presuming asbestos is present.</a:t>
            </a:r>
          </a:p>
          <a:p>
            <a:pPr lvl="2" algn="just">
              <a:lnSpc>
                <a:spcPct val="110000"/>
              </a:lnSpc>
              <a:buClr>
                <a:schemeClr val="accent2"/>
              </a:buClr>
            </a:pPr>
            <a:endParaRPr lang="en-US" sz="3200"/>
          </a:p>
          <a:p>
            <a:pPr marL="1658944" lvl="1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Type 3 | Refurbishment or Demolition Survey</a:t>
            </a:r>
          </a:p>
          <a:p>
            <a:pPr lvl="2" algn="just">
              <a:lnSpc>
                <a:spcPct val="110000"/>
              </a:lnSpc>
              <a:buClr>
                <a:schemeClr val="accent2"/>
              </a:buClr>
            </a:pPr>
            <a:r>
              <a:rPr lang="en-US" sz="3200"/>
              <a:t>Fully intrusive inspection and involves destructive inspections and sampling to confirm the presence of asbestos.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What is a Survey?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8787" y="2797451"/>
            <a:ext cx="14639620" cy="11070345"/>
          </a:xfrm>
        </p:spPr>
        <p:txBody>
          <a:bodyPr wrap="square" numCol="1" spcCol="1080000">
            <a:spAutoFit/>
          </a:bodyPr>
          <a:lstStyle/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Where possible works are completed outside of normal business hours.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endParaRPr lang="en-US" sz="3200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200"/>
              <a:t>Asbestos Removal Works must be undertaken in compliance with relevant legislation and  </a:t>
            </a:r>
            <a:r>
              <a:rPr lang="en-AU" sz="3200">
                <a:hlinkClick r:id="rId3"/>
              </a:rPr>
              <a:t>Curtin's Asbestos Management Plan</a:t>
            </a:r>
            <a:endParaRPr lang="en-AU" sz="3200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r>
              <a:rPr lang="en-AU" sz="3200"/>
              <a:t> 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Removal must only be carried out by licensed ACM Removal Contractors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endParaRPr lang="en-AU" sz="3200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An </a:t>
            </a:r>
            <a:r>
              <a:rPr lang="en-AU" sz="3200">
                <a:hlinkClick r:id="rId4"/>
              </a:rPr>
              <a:t>Asbestos Removal Permit</a:t>
            </a:r>
            <a:r>
              <a:rPr lang="en-AU" sz="3200"/>
              <a:t> must be completed, reviewed and accepted by the Responsible Officer before the work proceeds. 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endParaRPr lang="en-AU" sz="3200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Companies engaged to carry out Asbestos Removal Work must Register, Prequalify and be Approved with the University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endParaRPr lang="en-AU" sz="3200"/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r>
              <a:rPr lang="en-AU" sz="3200"/>
              <a:t>Clearance Certificates &amp; Asbestos Disposal Receipts must be forwarded to Health, Safety &amp; Emergency Management on completion of any removal or refurbishment.</a:t>
            </a:r>
          </a:p>
          <a:p>
            <a:pPr marL="571500" indent="-571500" algn="just">
              <a:lnSpc>
                <a:spcPct val="110000"/>
              </a:lnSpc>
              <a:buClr>
                <a:schemeClr val="accent2"/>
              </a:buClr>
              <a:buFont typeface="Arial"/>
              <a:buChar char="•"/>
            </a:pPr>
            <a:endParaRPr lang="en-US" sz="3200"/>
          </a:p>
          <a:p>
            <a:pPr algn="just">
              <a:lnSpc>
                <a:spcPct val="110000"/>
              </a:lnSpc>
              <a:buClr>
                <a:schemeClr val="accent2"/>
              </a:buClr>
            </a:pPr>
            <a:endParaRPr lang="en-US" sz="3200"/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Asbestos Removal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94" y="685800"/>
            <a:ext cx="5675893" cy="124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67" y="3387089"/>
            <a:ext cx="21497620" cy="7229869"/>
          </a:xfrm>
        </p:spPr>
        <p:txBody>
          <a:bodyPr wrap="square" numCol="1" spcCol="1080000">
            <a:spAutoFit/>
          </a:bodyPr>
          <a:lstStyle/>
          <a:p>
            <a:pPr marL="571500" indent="-571500" algn="l"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Curtin University Asbestos Management Information</a:t>
            </a:r>
          </a:p>
          <a:p>
            <a:pPr lvl="1" algn="l">
              <a:buClr>
                <a:schemeClr val="accent2"/>
              </a:buClr>
            </a:pPr>
            <a:r>
              <a:rPr lang="en-AU" sz="3400">
                <a:hlinkClick r:id="rId3"/>
              </a:rPr>
              <a:t>https://healthandsafety.curtin.edu.au/hazardous-materials/asbestos.cfm</a:t>
            </a:r>
            <a:endParaRPr lang="en-US" sz="3400"/>
          </a:p>
          <a:p>
            <a:pPr marL="571500" indent="-571500" algn="l"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endParaRPr lang="en-US" sz="3600"/>
          </a:p>
          <a:p>
            <a:pPr marL="571500" indent="-571500" algn="l"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Code of Practice for the Safe Removal of Asbestos</a:t>
            </a:r>
          </a:p>
          <a:p>
            <a:pPr lvl="1" algn="l">
              <a:buClr>
                <a:schemeClr val="accent2"/>
              </a:buClr>
            </a:pPr>
            <a:r>
              <a:rPr lang="en-US" sz="3400">
                <a:hlinkClick r:id="rId4"/>
              </a:rPr>
              <a:t>https://www.commerce.wa.gov.au/sites/default/files/atoms/files/saferemoval_ofasbestos2ndeditionnoh.pdf</a:t>
            </a:r>
            <a:r>
              <a:rPr lang="en-US" sz="3400"/>
              <a:t> </a:t>
            </a:r>
          </a:p>
          <a:p>
            <a:pPr algn="l">
              <a:lnSpc>
                <a:spcPct val="100000"/>
              </a:lnSpc>
              <a:buClr>
                <a:schemeClr val="accent2"/>
              </a:buClr>
            </a:pPr>
            <a:endParaRPr lang="en-US" sz="3600"/>
          </a:p>
          <a:p>
            <a:pPr marL="571500" indent="-571500" algn="just"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Code of Practice for the Management and Control of Asbestos in Workplaces</a:t>
            </a:r>
          </a:p>
          <a:p>
            <a:pPr lvl="1" algn="just">
              <a:buClr>
                <a:schemeClr val="accent2"/>
              </a:buClr>
            </a:pPr>
            <a:r>
              <a:rPr lang="en-US" sz="3400">
                <a:hlinkClick r:id="rId5"/>
              </a:rPr>
              <a:t>https://www.commerce.wa.gov.au/sites/default/files/atoms/files/managementcontrolofasbestosinthewor.pdf</a:t>
            </a:r>
            <a:r>
              <a:rPr lang="en-US" sz="3400"/>
              <a:t> </a:t>
            </a:r>
          </a:p>
          <a:p>
            <a:pPr algn="just">
              <a:lnSpc>
                <a:spcPct val="100000"/>
              </a:lnSpc>
              <a:buClr>
                <a:schemeClr val="accent2"/>
              </a:buClr>
            </a:pPr>
            <a:endParaRPr lang="en-US" sz="3600"/>
          </a:p>
          <a:p>
            <a:pPr marL="571500" indent="-571500" algn="l">
              <a:lnSpc>
                <a:spcPct val="10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3600"/>
              <a:t>Asbestos Removalists Presentation WorkSafe WA    </a:t>
            </a:r>
          </a:p>
          <a:p>
            <a:pPr lvl="1" algn="l">
              <a:buClr>
                <a:schemeClr val="accent2"/>
              </a:buClr>
            </a:pPr>
            <a:r>
              <a:rPr lang="en-US" sz="3400">
                <a:hlinkClick r:id="rId6"/>
              </a:rPr>
              <a:t>https://www.commerce.wa.gov.au/publications/asbestos-removalists-presentation</a:t>
            </a:r>
            <a:r>
              <a:rPr lang="en-US" sz="3400"/>
              <a:t> </a:t>
            </a:r>
          </a:p>
        </p:txBody>
      </p:sp>
      <p:sp>
        <p:nvSpPr>
          <p:cNvPr id="9" name="Title 20"/>
          <p:cNvSpPr txBox="1"/>
          <p:nvPr/>
        </p:nvSpPr>
        <p:spPr>
          <a:xfrm>
            <a:off x="3797806" y="1315812"/>
            <a:ext cx="16777475" cy="851627"/>
          </a:xfrm>
          <a:prstGeom prst="rect">
            <a:avLst/>
          </a:prstGeom>
        </p:spPr>
        <p:txBody>
          <a:bodyPr vert="horz" lIns="243852" tIns="121926" rIns="243852" bIns="12192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8800">
                <a:solidFill>
                  <a:schemeClr val="tx1"/>
                </a:solidFill>
                <a:latin typeface="+mj-lt"/>
                <a:cs typeface="Calibri Regular" charset="0"/>
              </a:rPr>
              <a:t>Further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5" y="12877643"/>
            <a:ext cx="3715647" cy="6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0.11.14"/>
  <p:tag name="AS_TITLE" val="Aspose.Slides for .NET 4.0"/>
  <p:tag name="AS_VERSION" val="20.1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rtin Document" ma:contentTypeID="0x010100EC0A8D7B3C914DAEAE06358C05D999B000BCF551E17A1D764BA1BE7F7E07DE4190" ma:contentTypeVersion="27" ma:contentTypeDescription="" ma:contentTypeScope="" ma:versionID="6b685372118b53a6b1538ddb36d03643">
  <xsd:schema xmlns:xsd="http://www.w3.org/2001/XMLSchema" xmlns:xs="http://www.w3.org/2001/XMLSchema" xmlns:p="http://schemas.microsoft.com/office/2006/metadata/properties" xmlns:ns2="1e95bab1-19ac-4753-b68d-abd57b130eae" xmlns:ns3="6944b540-e186-4e72-bd5c-288a43ccf3c6" targetNamespace="http://schemas.microsoft.com/office/2006/metadata/properties" ma:root="true" ma:fieldsID="de76e6eb5827abd5f670d3c0e2781fa0" ns2:_="" ns3:_="">
    <xsd:import namespace="1e95bab1-19ac-4753-b68d-abd57b130eae"/>
    <xsd:import namespace="6944b540-e186-4e72-bd5c-288a43ccf3c6"/>
    <xsd:element name="properties">
      <xsd:complexType>
        <xsd:sequence>
          <xsd:element name="documentManagement">
            <xsd:complexType>
              <xsd:all>
                <xsd:element ref="ns2:TopLevelFolder" minOccurs="0"/>
                <xsd:element ref="ns2:SecondLevelFolder" minOccurs="0"/>
                <xsd:element ref="ns2:LastAccessed" minOccurs="0"/>
                <xsd:element ref="ns2:CurtinKeywords" minOccurs="0"/>
                <xsd:element ref="ns2:SourcePath" minOccurs="0"/>
                <xsd:element ref="ns2:Tags" minOccurs="0"/>
                <xsd:element ref="ns2:Subcategory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5bab1-19ac-4753-b68d-abd57b130eae" elementFormDefault="qualified">
    <xsd:import namespace="http://schemas.microsoft.com/office/2006/documentManagement/types"/>
    <xsd:import namespace="http://schemas.microsoft.com/office/infopath/2007/PartnerControls"/>
    <xsd:element name="TopLevelFolder" ma:index="2" nillable="true" ma:displayName="Top Level" ma:format="Dropdown" ma:internalName="TopLevelFolder">
      <xsd:simpleType>
        <xsd:restriction base="dms:Text">
          <xsd:maxLength value="255"/>
        </xsd:restriction>
      </xsd:simpleType>
    </xsd:element>
    <xsd:element name="SecondLevelFolder" ma:index="3" nillable="true" ma:displayName="Second Level" ma:format="Dropdown" ma:internalName="SecondLevelFolder">
      <xsd:simpleType>
        <xsd:restriction base="dms:Text">
          <xsd:maxLength value="255"/>
        </xsd:restriction>
      </xsd:simpleType>
    </xsd:element>
    <xsd:element name="LastAccessed" ma:index="4" nillable="true" ma:displayName="Last Accessed" ma:format="DateOnly" ma:internalName="LastAccessed">
      <xsd:simpleType>
        <xsd:restriction base="dms:DateTime"/>
      </xsd:simpleType>
    </xsd:element>
    <xsd:element name="CurtinKeywords" ma:index="5" nillable="true" ma:displayName="Keywords" ma:internalName="CurtinKeywords">
      <xsd:simpleType>
        <xsd:restriction base="dms:Text">
          <xsd:maxLength value="255"/>
        </xsd:restriction>
      </xsd:simpleType>
    </xsd:element>
    <xsd:element name="SourcePath" ma:index="6" nillable="true" ma:displayName="SourcePath" ma:format="Dropdown" ma:internalName="SourcePath">
      <xsd:simpleType>
        <xsd:restriction base="dms:Text">
          <xsd:maxLength value="255"/>
        </xsd:restriction>
      </xsd:simpleType>
    </xsd:element>
    <xsd:element name="Tags" ma:index="7" nillable="true" ma:displayName="Tags" ma:indexed="true" ma:internalName="Tags">
      <xsd:simpleType>
        <xsd:restriction base="dms:Text">
          <xsd:maxLength value="255"/>
        </xsd:restriction>
      </xsd:simpleType>
    </xsd:element>
    <xsd:element name="Subcategory" ma:index="8" nillable="true" ma:displayName="Subcategory" ma:indexed="true" ma:internalName="Subcategory">
      <xsd:simpleType>
        <xsd:restriction base="dms:Text">
          <xsd:maxLength value="255"/>
        </xsd:restriction>
      </xsd:simpleType>
    </xsd:element>
    <xsd:element name="TaxCatchAll" ma:index="26" nillable="true" ma:displayName="Taxonomy Catch All Column" ma:hidden="true" ma:list="{a789564e-ee69-46fe-99c0-6b2dff26cc30}" ma:internalName="TaxCatchAll" ma:showField="CatchAllData" ma:web="1e95bab1-19ac-4753-b68d-abd57b130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4b540-e186-4e72-bd5c-288a43ccf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58b0421-3d9b-4d43-8840-b275eef407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tinKeywords xmlns="1e95bab1-19ac-4753-b68d-abd57b130eae">Controlled Documents;HazardousMaterial;Asbestos</CurtinKeywords>
    <Subcategory xmlns="1e95bab1-19ac-4753-b68d-abd57b130eae">Asbestos</Subcategory>
    <LastAccessed xmlns="1e95bab1-19ac-4753-b68d-abd57b130eae">2019-06-05T18:44:00+00:00</LastAccessed>
    <SourcePath xmlns="1e95bab1-19ac-4753-b68d-abd57b130eae">J:\Health&amp;Safety\Controlled Documents\HazardousMaterial\Asbestos\Asbestos Awareness Session.pptx</SourcePath>
    <SecondLevelFolder xmlns="1e95bab1-19ac-4753-b68d-abd57b130eae">Asbestos</SecondLevelFolder>
    <TopLevelFolder xmlns="1e95bab1-19ac-4753-b68d-abd57b130eae">HazardousMaterial</TopLevelFolder>
    <Tags xmlns="1e95bab1-19ac-4753-b68d-abd57b130eae" xsi:nil="true"/>
    <lcf76f155ced4ddcb4097134ff3c332f xmlns="6944b540-e186-4e72-bd5c-288a43ccf3c6">
      <Terms xmlns="http://schemas.microsoft.com/office/infopath/2007/PartnerControls"/>
    </lcf76f155ced4ddcb4097134ff3c332f>
    <TaxCatchAll xmlns="1e95bab1-19ac-4753-b68d-abd57b130eae" xsi:nil="true"/>
  </documentManagement>
</p:properties>
</file>

<file path=customXml/itemProps1.xml><?xml version="1.0" encoding="utf-8"?>
<ds:datastoreItem xmlns:ds="http://schemas.openxmlformats.org/officeDocument/2006/customXml" ds:itemID="{9241B6B8-0DBE-4028-B682-758B1295D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2579A-3169-4821-98C5-76A510E17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95bab1-19ac-4753-b68d-abd57b130eae"/>
    <ds:schemaRef ds:uri="6944b540-e186-4e72-bd5c-288a43ccf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EA168A-24A1-4B25-9118-5C33F9EF218D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6944b540-e186-4e72-bd5c-288a43ccf3c6"/>
    <ds:schemaRef ds:uri="http://schemas.microsoft.com/office/2006/documentManagement/types"/>
    <ds:schemaRef ds:uri="http://schemas.openxmlformats.org/package/2006/metadata/core-properties"/>
    <ds:schemaRef ds:uri="1e95bab1-19ac-4753-b68d-abd57b130ea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7870</TotalTime>
  <Words>999</Words>
  <Application>Microsoft Office PowerPoint</Application>
  <PresentationFormat>Custom</PresentationFormat>
  <Paragraphs>147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Asbestos Awareness Session.pptx</dc:title>
  <dc:creator>Louis Twelve</dc:creator>
  <cp:lastModifiedBy>Dean Probert</cp:lastModifiedBy>
  <cp:revision>1094</cp:revision>
  <cp:lastPrinted>2017-06-19T00:54:52Z</cp:lastPrinted>
  <dcterms:created xsi:type="dcterms:W3CDTF">2014-11-10T20:05:35Z</dcterms:created>
  <dcterms:modified xsi:type="dcterms:W3CDTF">2022-06-15T08:26:07Z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010021{"F":2,"I":"84C9-8D5C-8F83-209D"}</vt:lpwstr>
  </property>
  <property fmtid="{D5CDD505-2E9C-101B-9397-08002B2CF9AE}" pid="3" name="ContentTypeId">
    <vt:lpwstr>0x010100EC0A8D7B3C914DAEAE06358C05D999B000BCF551E17A1D764BA1BE7F7E07DE4190</vt:lpwstr>
  </property>
  <property fmtid="{D5CDD505-2E9C-101B-9397-08002B2CF9AE}" pid="4" name="_ExtendedDescription">
    <vt:lpwstr/>
  </property>
  <property fmtid="{D5CDD505-2E9C-101B-9397-08002B2CF9AE}" pid="5" name="Meta">
    <vt:lpwstr>;#None;#</vt:lpwstr>
  </property>
  <property fmtid="{D5CDD505-2E9C-101B-9397-08002B2CF9AE}" pid="6" name="MediaServiceImageTags">
    <vt:lpwstr/>
  </property>
</Properties>
</file>